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9" r:id="rId5"/>
    <p:sldId id="264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94660"/>
  </p:normalViewPr>
  <p:slideViewPr>
    <p:cSldViewPr>
      <p:cViewPr varScale="1">
        <p:scale>
          <a:sx n="74" d="100"/>
          <a:sy n="74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53225-E71F-4DAE-9730-56B6C2C0450A}" type="datetimeFigureOut">
              <a:rPr lang="es-ES" smtClean="0"/>
              <a:t>15/06/2011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5B6E6B-9907-4AFD-93B5-42090A5D4E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53225-E71F-4DAE-9730-56B6C2C0450A}" type="datetimeFigureOut">
              <a:rPr lang="es-ES" smtClean="0"/>
              <a:t>15/06/2011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5B6E6B-9907-4AFD-93B5-42090A5D4E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53225-E71F-4DAE-9730-56B6C2C0450A}" type="datetimeFigureOut">
              <a:rPr lang="es-ES" smtClean="0"/>
              <a:t>15/06/2011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5B6E6B-9907-4AFD-93B5-42090A5D4E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53225-E71F-4DAE-9730-56B6C2C0450A}" type="datetimeFigureOut">
              <a:rPr lang="es-ES" smtClean="0"/>
              <a:t>15/06/2011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5B6E6B-9907-4AFD-93B5-42090A5D4E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53225-E71F-4DAE-9730-56B6C2C0450A}" type="datetimeFigureOut">
              <a:rPr lang="es-ES" smtClean="0"/>
              <a:t>15/06/2011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5B6E6B-9907-4AFD-93B5-42090A5D4E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53225-E71F-4DAE-9730-56B6C2C0450A}" type="datetimeFigureOut">
              <a:rPr lang="es-ES" smtClean="0"/>
              <a:t>15/06/2011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5B6E6B-9907-4AFD-93B5-42090A5D4E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53225-E71F-4DAE-9730-56B6C2C0450A}" type="datetimeFigureOut">
              <a:rPr lang="es-ES" smtClean="0"/>
              <a:t>15/06/2011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5B6E6B-9907-4AFD-93B5-42090A5D4E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53225-E71F-4DAE-9730-56B6C2C0450A}" type="datetimeFigureOut">
              <a:rPr lang="es-ES" smtClean="0"/>
              <a:t>15/06/2011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5B6E6B-9907-4AFD-93B5-42090A5D4E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53225-E71F-4DAE-9730-56B6C2C0450A}" type="datetimeFigureOut">
              <a:rPr lang="es-ES" smtClean="0"/>
              <a:t>15/06/2011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5B6E6B-9907-4AFD-93B5-42090A5D4E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53225-E71F-4DAE-9730-56B6C2C0450A}" type="datetimeFigureOut">
              <a:rPr lang="es-ES" smtClean="0"/>
              <a:t>15/06/2011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5B6E6B-9907-4AFD-93B5-42090A5D4E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53225-E71F-4DAE-9730-56B6C2C0450A}" type="datetimeFigureOut">
              <a:rPr lang="es-ES" smtClean="0"/>
              <a:t>15/06/2011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5B6E6B-9907-4AFD-93B5-42090A5D4E5C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2D53225-E71F-4DAE-9730-56B6C2C0450A}" type="datetimeFigureOut">
              <a:rPr lang="es-ES" smtClean="0"/>
              <a:t>15/06/2011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55B6E6B-9907-4AFD-93B5-42090A5D4E5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2.bp.blogspot.com/_bZDCE0Dji1Q/SuDjFOTbVhI/AAAAAAAAAko/JzinfsDpxCw/s400/sperm_and_ov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04664"/>
            <a:ext cx="7344815" cy="374441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2" name="1 CuadroTexto"/>
          <p:cNvSpPr txBox="1"/>
          <p:nvPr/>
        </p:nvSpPr>
        <p:spPr>
          <a:xfrm>
            <a:off x="539552" y="4149080"/>
            <a:ext cx="5328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600" dirty="0" err="1" smtClean="0">
                <a:latin typeface="Century Gothic" pitchFamily="34" charset="0"/>
              </a:rPr>
              <a:t>Egg</a:t>
            </a:r>
            <a:r>
              <a:rPr lang="es-ES" sz="9600" dirty="0" smtClean="0">
                <a:latin typeface="Century Gothic" pitchFamily="34" charset="0"/>
              </a:rPr>
              <a:t> </a:t>
            </a:r>
            <a:r>
              <a:rPr lang="es-ES" sz="9600" dirty="0" err="1" smtClean="0">
                <a:latin typeface="Century Gothic" pitchFamily="34" charset="0"/>
              </a:rPr>
              <a:t>Cell</a:t>
            </a:r>
            <a:r>
              <a:rPr lang="es-ES" sz="9600" dirty="0" smtClean="0">
                <a:latin typeface="Century Gothic" pitchFamily="34" charset="0"/>
              </a:rPr>
              <a:t> </a:t>
            </a:r>
            <a:endParaRPr lang="es-ES" sz="9600" dirty="0">
              <a:latin typeface="Century Gothic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95536" y="5949280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 smtClean="0"/>
              <a:t>Maria</a:t>
            </a:r>
            <a:r>
              <a:rPr lang="es-ES" sz="2000" dirty="0" smtClean="0"/>
              <a:t> Paula Coz, Daniela </a:t>
            </a:r>
            <a:r>
              <a:rPr lang="es-ES" sz="2000" dirty="0" err="1" smtClean="0"/>
              <a:t>Mazzetti</a:t>
            </a:r>
            <a:r>
              <a:rPr lang="es-ES" sz="2000" dirty="0" smtClean="0"/>
              <a:t> &amp; Gabriela </a:t>
            </a:r>
            <a:r>
              <a:rPr lang="es-ES" sz="2000" dirty="0" err="1" smtClean="0"/>
              <a:t>Echeandía</a:t>
            </a:r>
            <a:r>
              <a:rPr lang="es-ES" sz="2000" dirty="0" smtClean="0"/>
              <a:t>    9ºA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keranacinta.files.wordpress.com/2009/12/ovumandsper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764704"/>
            <a:ext cx="4996700" cy="4320480"/>
          </a:xfrm>
          <a:prstGeom prst="rect">
            <a:avLst/>
          </a:prstGeom>
          <a:noFill/>
        </p:spPr>
      </p:pic>
      <p:sp>
        <p:nvSpPr>
          <p:cNvPr id="2" name="1 CuadroTexto"/>
          <p:cNvSpPr txBox="1"/>
          <p:nvPr/>
        </p:nvSpPr>
        <p:spPr>
          <a:xfrm>
            <a:off x="755576" y="980728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dirty="0" err="1" smtClean="0">
                <a:latin typeface="Century Gothic" pitchFamily="34" charset="0"/>
              </a:rPr>
              <a:t>Location</a:t>
            </a:r>
            <a:endParaRPr lang="es-ES" sz="4800" dirty="0">
              <a:latin typeface="Century Gothic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539552" y="2132856"/>
            <a:ext cx="79208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>
                <a:latin typeface="Century Gothic" pitchFamily="34" charset="0"/>
              </a:rPr>
              <a:t>All of the immature </a:t>
            </a:r>
            <a:r>
              <a:rPr lang="en-US" sz="2400" dirty="0" smtClean="0">
                <a:latin typeface="Century Gothic" pitchFamily="34" charset="0"/>
              </a:rPr>
              <a:t/>
            </a:r>
            <a:br>
              <a:rPr lang="en-US" sz="2400" dirty="0" smtClean="0">
                <a:latin typeface="Century Gothic" pitchFamily="34" charset="0"/>
              </a:rPr>
            </a:br>
            <a:r>
              <a:rPr lang="en-US" sz="2400" dirty="0" smtClean="0">
                <a:latin typeface="Century Gothic" pitchFamily="34" charset="0"/>
              </a:rPr>
              <a:t>egg cells a </a:t>
            </a:r>
            <a:r>
              <a:rPr lang="en-US" sz="2400" dirty="0">
                <a:latin typeface="Century Gothic" pitchFamily="34" charset="0"/>
              </a:rPr>
              <a:t>woman </a:t>
            </a:r>
            <a:r>
              <a:rPr lang="en-US" sz="2400" dirty="0" smtClean="0">
                <a:latin typeface="Century Gothic" pitchFamily="34" charset="0"/>
              </a:rPr>
              <a:t/>
            </a:r>
            <a:br>
              <a:rPr lang="en-US" sz="2400" dirty="0" smtClean="0">
                <a:latin typeface="Century Gothic" pitchFamily="34" charset="0"/>
              </a:rPr>
            </a:br>
            <a:r>
              <a:rPr lang="en-US" sz="2400" dirty="0" smtClean="0">
                <a:latin typeface="Century Gothic" pitchFamily="34" charset="0"/>
              </a:rPr>
              <a:t>will </a:t>
            </a:r>
            <a:r>
              <a:rPr lang="en-US" sz="2400" dirty="0">
                <a:latin typeface="Century Gothic" pitchFamily="34" charset="0"/>
              </a:rPr>
              <a:t>ever produce </a:t>
            </a:r>
            <a:r>
              <a:rPr lang="en-US" sz="2400" dirty="0" smtClean="0">
                <a:latin typeface="Century Gothic" pitchFamily="34" charset="0"/>
              </a:rPr>
              <a:t>are</a:t>
            </a:r>
            <a:br>
              <a:rPr lang="en-US" sz="2400" dirty="0" smtClean="0">
                <a:latin typeface="Century Gothic" pitchFamily="34" charset="0"/>
              </a:rPr>
            </a:br>
            <a:r>
              <a:rPr lang="en-US" sz="2400" dirty="0" smtClean="0">
                <a:latin typeface="Century Gothic" pitchFamily="34" charset="0"/>
              </a:rPr>
              <a:t>stored </a:t>
            </a:r>
            <a:r>
              <a:rPr lang="en-US" sz="2400" dirty="0">
                <a:latin typeface="Century Gothic" pitchFamily="34" charset="0"/>
              </a:rPr>
              <a:t>in the </a:t>
            </a:r>
            <a:r>
              <a:rPr lang="en-US" sz="2400" dirty="0" smtClean="0">
                <a:latin typeface="Century Gothic" pitchFamily="34" charset="0"/>
              </a:rPr>
              <a:t>ovaries</a:t>
            </a:r>
            <a:br>
              <a:rPr lang="en-US" sz="2400" dirty="0" smtClean="0">
                <a:latin typeface="Century Gothic" pitchFamily="34" charset="0"/>
              </a:rPr>
            </a:br>
            <a:r>
              <a:rPr lang="en-US" sz="2400" dirty="0" smtClean="0">
                <a:latin typeface="Century Gothic" pitchFamily="34" charset="0"/>
              </a:rPr>
              <a:t>by </a:t>
            </a:r>
            <a:r>
              <a:rPr lang="en-US" sz="2400" dirty="0">
                <a:latin typeface="Century Gothic" pitchFamily="34" charset="0"/>
              </a:rPr>
              <a:t>the time she is born</a:t>
            </a:r>
            <a:r>
              <a:rPr lang="en-US" sz="2400" dirty="0" smtClean="0">
                <a:latin typeface="Century Gothic" pitchFamily="34" charset="0"/>
              </a:rPr>
              <a:t>.</a:t>
            </a:r>
            <a:br>
              <a:rPr lang="en-US" sz="2400" dirty="0" smtClean="0">
                <a:latin typeface="Century Gothic" pitchFamily="34" charset="0"/>
              </a:rPr>
            </a:br>
            <a:r>
              <a:rPr lang="en-US" sz="2400" dirty="0" smtClean="0">
                <a:latin typeface="Century Gothic" pitchFamily="34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entury Gothic" pitchFamily="34" charset="0"/>
              </a:rPr>
              <a:t>During </a:t>
            </a:r>
            <a:r>
              <a:rPr lang="en-US" sz="2400" dirty="0">
                <a:latin typeface="Century Gothic" pitchFamily="34" charset="0"/>
              </a:rPr>
              <a:t>each </a:t>
            </a:r>
            <a:r>
              <a:rPr lang="en-US" sz="2400" dirty="0" smtClean="0">
                <a:latin typeface="Century Gothic" pitchFamily="34" charset="0"/>
              </a:rPr>
              <a:t>menstrual</a:t>
            </a:r>
            <a:br>
              <a:rPr lang="en-US" sz="2400" dirty="0" smtClean="0">
                <a:latin typeface="Century Gothic" pitchFamily="34" charset="0"/>
              </a:rPr>
            </a:br>
            <a:r>
              <a:rPr lang="en-US" sz="2400" dirty="0" smtClean="0">
                <a:latin typeface="Century Gothic" pitchFamily="34" charset="0"/>
              </a:rPr>
              <a:t>cycle</a:t>
            </a:r>
            <a:r>
              <a:rPr lang="en-US" sz="2400" dirty="0">
                <a:latin typeface="Century Gothic" pitchFamily="34" charset="0"/>
              </a:rPr>
              <a:t>, </a:t>
            </a:r>
            <a:r>
              <a:rPr lang="en-US" sz="2400" dirty="0" smtClean="0">
                <a:latin typeface="Century Gothic" pitchFamily="34" charset="0"/>
              </a:rPr>
              <a:t>hormonal</a:t>
            </a:r>
            <a:br>
              <a:rPr lang="en-US" sz="2400" dirty="0" smtClean="0">
                <a:latin typeface="Century Gothic" pitchFamily="34" charset="0"/>
              </a:rPr>
            </a:br>
            <a:r>
              <a:rPr lang="en-US" sz="2400" dirty="0" smtClean="0">
                <a:latin typeface="Century Gothic" pitchFamily="34" charset="0"/>
              </a:rPr>
              <a:t>messages </a:t>
            </a:r>
            <a:r>
              <a:rPr lang="en-US" sz="2400" dirty="0">
                <a:latin typeface="Century Gothic" pitchFamily="34" charset="0"/>
              </a:rPr>
              <a:t>from the brain </a:t>
            </a:r>
            <a:r>
              <a:rPr lang="en-US" sz="2400" dirty="0" smtClean="0">
                <a:latin typeface="Century Gothic" pitchFamily="34" charset="0"/>
              </a:rPr>
              <a:t/>
            </a:r>
            <a:br>
              <a:rPr lang="en-US" sz="2400" dirty="0" smtClean="0">
                <a:latin typeface="Century Gothic" pitchFamily="34" charset="0"/>
              </a:rPr>
            </a:br>
            <a:r>
              <a:rPr lang="en-US" sz="2400" dirty="0" smtClean="0">
                <a:latin typeface="Century Gothic" pitchFamily="34" charset="0"/>
              </a:rPr>
              <a:t>cause </a:t>
            </a:r>
            <a:r>
              <a:rPr lang="en-US" sz="2400" dirty="0">
                <a:latin typeface="Century Gothic" pitchFamily="34" charset="0"/>
              </a:rPr>
              <a:t>the ovaries to develop </a:t>
            </a:r>
            <a:r>
              <a:rPr lang="en-US" sz="2400" dirty="0" smtClean="0">
                <a:latin typeface="Century Gothic" pitchFamily="34" charset="0"/>
              </a:rPr>
              <a:t/>
            </a:r>
            <a:br>
              <a:rPr lang="en-US" sz="2400" dirty="0" smtClean="0">
                <a:latin typeface="Century Gothic" pitchFamily="34" charset="0"/>
              </a:rPr>
            </a:br>
            <a:r>
              <a:rPr lang="en-US" sz="2400" dirty="0" smtClean="0">
                <a:latin typeface="Century Gothic" pitchFamily="34" charset="0"/>
              </a:rPr>
              <a:t>a </a:t>
            </a:r>
            <a:r>
              <a:rPr lang="en-US" sz="2400" dirty="0">
                <a:latin typeface="Century Gothic" pitchFamily="34" charset="0"/>
              </a:rPr>
              <a:t>single mature egg cell for </a:t>
            </a:r>
            <a:r>
              <a:rPr lang="en-US" sz="2400" dirty="0" smtClean="0">
                <a:latin typeface="Century Gothic" pitchFamily="34" charset="0"/>
              </a:rPr>
              <a:t>fertilization.</a:t>
            </a:r>
            <a:endParaRPr lang="es-ES" sz="24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biog1105-1106.org/demos/105/unit8/media/ovary-schemat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645024"/>
            <a:ext cx="4968552" cy="2822137"/>
          </a:xfrm>
          <a:prstGeom prst="rect">
            <a:avLst/>
          </a:prstGeom>
          <a:noFill/>
        </p:spPr>
      </p:pic>
      <p:sp>
        <p:nvSpPr>
          <p:cNvPr id="2" name="1 CuadroTexto"/>
          <p:cNvSpPr txBox="1"/>
          <p:nvPr/>
        </p:nvSpPr>
        <p:spPr>
          <a:xfrm>
            <a:off x="539552" y="332656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dirty="0" err="1" smtClean="0">
                <a:latin typeface="Century Gothic" pitchFamily="34" charset="0"/>
              </a:rPr>
              <a:t>Ovaries</a:t>
            </a:r>
            <a:endParaRPr lang="es-ES" sz="4800" dirty="0">
              <a:latin typeface="Century Gothic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03648" y="1052736"/>
            <a:ext cx="748883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</a:rPr>
              <a:t>They </a:t>
            </a:r>
            <a:r>
              <a:rPr lang="en-US" sz="2000" dirty="0">
                <a:latin typeface="Century Gothic" pitchFamily="34" charset="0"/>
              </a:rPr>
              <a:t>are a pair of female reproductive </a:t>
            </a:r>
            <a:r>
              <a:rPr lang="en-US" sz="2000" dirty="0" smtClean="0">
                <a:latin typeface="Century Gothic" pitchFamily="34" charset="0"/>
              </a:rPr>
              <a:t>organs, located </a:t>
            </a:r>
            <a:r>
              <a:rPr lang="en-US" sz="2000" dirty="0">
                <a:latin typeface="Century Gothic" pitchFamily="34" charset="0"/>
              </a:rPr>
              <a:t>in the </a:t>
            </a:r>
            <a:r>
              <a:rPr lang="en-US" sz="2000" dirty="0" smtClean="0">
                <a:latin typeface="Century Gothic" pitchFamily="34" charset="0"/>
              </a:rPr>
              <a:t>pelvis (one </a:t>
            </a:r>
            <a:r>
              <a:rPr lang="en-US" sz="2000" dirty="0">
                <a:latin typeface="Century Gothic" pitchFamily="34" charset="0"/>
              </a:rPr>
              <a:t>on each side of the </a:t>
            </a:r>
            <a:r>
              <a:rPr lang="en-US" sz="2000" dirty="0" smtClean="0">
                <a:latin typeface="Century Gothic" pitchFamily="34" charset="0"/>
              </a:rPr>
              <a:t>uterus).</a:t>
            </a:r>
          </a:p>
          <a:p>
            <a:pPr algn="r">
              <a:buFont typeface="Arial" pitchFamily="34" charset="0"/>
              <a:buChar char="•"/>
            </a:pPr>
            <a:endParaRPr lang="en-US" sz="2000" dirty="0">
              <a:latin typeface="Century Gothic" pitchFamily="34" charset="0"/>
            </a:endParaRPr>
          </a:p>
          <a:p>
            <a:pPr algn="r"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</a:rPr>
              <a:t> </a:t>
            </a:r>
            <a:r>
              <a:rPr lang="en-US" sz="2000" dirty="0">
                <a:latin typeface="Century Gothic" pitchFamily="34" charset="0"/>
              </a:rPr>
              <a:t>The ovaries are connected to each other by the Fallopian tubes. </a:t>
            </a:r>
            <a:endParaRPr lang="en-US" sz="2000" dirty="0">
              <a:latin typeface="Century Gothic" pitchFamily="34" charset="0"/>
            </a:endParaRPr>
          </a:p>
          <a:p>
            <a:pPr algn="r"/>
            <a:endParaRPr lang="en-US" sz="2000" dirty="0">
              <a:latin typeface="Century Gothic" pitchFamily="34" charset="0"/>
            </a:endParaRPr>
          </a:p>
          <a:p>
            <a:pPr algn="r"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</a:rPr>
              <a:t>They </a:t>
            </a:r>
            <a:r>
              <a:rPr lang="en-US" sz="2000" dirty="0">
                <a:latin typeface="Century Gothic" pitchFamily="34" charset="0"/>
              </a:rPr>
              <a:t>are the main source of female hormones (estrogen and </a:t>
            </a:r>
            <a:r>
              <a:rPr lang="en-US" sz="2000" dirty="0" smtClean="0">
                <a:latin typeface="Century Gothic" pitchFamily="34" charset="0"/>
              </a:rPr>
              <a:t>progesterone)and they also </a:t>
            </a:r>
            <a:r>
              <a:rPr lang="en-US" sz="2000" dirty="0">
                <a:latin typeface="Century Gothic" pitchFamily="34" charset="0"/>
              </a:rPr>
              <a:t>regulate the menstrual cycle and </a:t>
            </a:r>
            <a:r>
              <a:rPr lang="en-US" sz="2000" dirty="0" smtClean="0">
                <a:latin typeface="Century Gothic" pitchFamily="34" charset="0"/>
              </a:rPr>
              <a:t>pregnancy</a:t>
            </a:r>
            <a:r>
              <a:rPr lang="en-US" sz="2200" dirty="0" smtClean="0">
                <a:latin typeface="Century Gothic" pitchFamily="34" charset="0"/>
              </a:rPr>
              <a:t>. </a:t>
            </a:r>
            <a:endParaRPr lang="es-ES" sz="22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brown.edu/Courses/BI0032/abortion/ovulation.gif"/>
          <p:cNvPicPr>
            <a:picLocks noChangeAspect="1" noChangeArrowheads="1"/>
          </p:cNvPicPr>
          <p:nvPr/>
        </p:nvPicPr>
        <p:blipFill>
          <a:blip r:embed="rId2" cstate="print"/>
          <a:srcRect l="-1241" b="10956"/>
          <a:stretch>
            <a:fillRect/>
          </a:stretch>
        </p:blipFill>
        <p:spPr bwMode="auto">
          <a:xfrm rot="5400000">
            <a:off x="4187339" y="1365389"/>
            <a:ext cx="5400600" cy="3767183"/>
          </a:xfrm>
          <a:prstGeom prst="rect">
            <a:avLst/>
          </a:prstGeom>
          <a:noFill/>
        </p:spPr>
      </p:pic>
      <p:sp>
        <p:nvSpPr>
          <p:cNvPr id="2" name="1 CuadroTexto"/>
          <p:cNvSpPr txBox="1"/>
          <p:nvPr/>
        </p:nvSpPr>
        <p:spPr>
          <a:xfrm>
            <a:off x="467544" y="548680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dirty="0" err="1" smtClean="0">
                <a:latin typeface="Century Gothic" pitchFamily="34" charset="0"/>
              </a:rPr>
              <a:t>Ovulation</a:t>
            </a:r>
            <a:endParaRPr lang="es-ES" sz="4800" dirty="0">
              <a:latin typeface="Century Gothic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95536" y="4509120"/>
            <a:ext cx="4572000" cy="243143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2000" dirty="0">
              <a:latin typeface="Century Gothic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</a:rPr>
              <a:t>During </a:t>
            </a:r>
            <a:r>
              <a:rPr lang="en-US" sz="2000" dirty="0">
                <a:latin typeface="Century Gothic" pitchFamily="34" charset="0"/>
              </a:rPr>
              <a:t>Ovulation and immediately after, the uterus lining thickens in </a:t>
            </a:r>
            <a:r>
              <a:rPr lang="en-US" sz="2000" dirty="0" smtClean="0">
                <a:latin typeface="Century Gothic" pitchFamily="34" charset="0"/>
              </a:rPr>
              <a:t>preparation </a:t>
            </a:r>
            <a:r>
              <a:rPr lang="en-US" sz="2000" dirty="0">
                <a:latin typeface="Century Gothic" pitchFamily="34" charset="0"/>
              </a:rPr>
              <a:t>for a fertilized egg. 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395536" y="1412776"/>
            <a:ext cx="734481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>
                <a:latin typeface="Century Gothic" pitchFamily="34" charset="0"/>
              </a:rPr>
              <a:t>Ovulation occurs </a:t>
            </a:r>
            <a:r>
              <a:rPr lang="en-US" sz="2000" dirty="0" smtClean="0">
                <a:latin typeface="Century Gothic" pitchFamily="34" charset="0"/>
              </a:rPr>
              <a:t/>
            </a:r>
            <a:br>
              <a:rPr lang="en-US" sz="2000" dirty="0" smtClean="0">
                <a:latin typeface="Century Gothic" pitchFamily="34" charset="0"/>
              </a:rPr>
            </a:br>
            <a:r>
              <a:rPr lang="en-US" sz="2000" dirty="0" smtClean="0">
                <a:latin typeface="Century Gothic" pitchFamily="34" charset="0"/>
              </a:rPr>
              <a:t>each month when the</a:t>
            </a:r>
            <a:br>
              <a:rPr lang="en-US" sz="2000" dirty="0" smtClean="0">
                <a:latin typeface="Century Gothic" pitchFamily="34" charset="0"/>
              </a:rPr>
            </a:br>
            <a:r>
              <a:rPr lang="en-US" sz="2000" dirty="0" smtClean="0">
                <a:latin typeface="Century Gothic" pitchFamily="34" charset="0"/>
              </a:rPr>
              <a:t>ovaries </a:t>
            </a:r>
            <a:r>
              <a:rPr lang="en-US" sz="2000" dirty="0">
                <a:latin typeface="Century Gothic" pitchFamily="34" charset="0"/>
              </a:rPr>
              <a:t>are </a:t>
            </a:r>
            <a:r>
              <a:rPr lang="en-US" sz="2000" dirty="0" smtClean="0">
                <a:latin typeface="Century Gothic" pitchFamily="34" charset="0"/>
              </a:rPr>
              <a:t>stimulated </a:t>
            </a:r>
            <a:br>
              <a:rPr lang="en-US" sz="2000" dirty="0" smtClean="0">
                <a:latin typeface="Century Gothic" pitchFamily="34" charset="0"/>
              </a:rPr>
            </a:br>
            <a:r>
              <a:rPr lang="en-US" sz="2000" dirty="0" smtClean="0">
                <a:latin typeface="Century Gothic" pitchFamily="34" charset="0"/>
              </a:rPr>
              <a:t>by </a:t>
            </a:r>
            <a:r>
              <a:rPr lang="en-US" sz="2000" dirty="0">
                <a:latin typeface="Century Gothic" pitchFamily="34" charset="0"/>
              </a:rPr>
              <a:t>the </a:t>
            </a:r>
            <a:r>
              <a:rPr lang="en-US" sz="2000" dirty="0" smtClean="0">
                <a:latin typeface="Century Gothic" pitchFamily="34" charset="0"/>
              </a:rPr>
              <a:t>hormones FSH </a:t>
            </a:r>
            <a:br>
              <a:rPr lang="en-US" sz="2000" dirty="0" smtClean="0">
                <a:latin typeface="Century Gothic" pitchFamily="34" charset="0"/>
              </a:rPr>
            </a:br>
            <a:r>
              <a:rPr lang="en-US" sz="2000" dirty="0" smtClean="0">
                <a:latin typeface="Century Gothic" pitchFamily="34" charset="0"/>
              </a:rPr>
              <a:t>(</a:t>
            </a:r>
            <a:r>
              <a:rPr lang="en-US" sz="2000" dirty="0">
                <a:latin typeface="Century Gothic" pitchFamily="34" charset="0"/>
              </a:rPr>
              <a:t>Follicle Stimulating Hormone) </a:t>
            </a:r>
            <a:r>
              <a:rPr lang="en-US" sz="2000" dirty="0" smtClean="0">
                <a:latin typeface="Century Gothic" pitchFamily="34" charset="0"/>
              </a:rPr>
              <a:t/>
            </a:r>
            <a:br>
              <a:rPr lang="en-US" sz="2000" dirty="0" smtClean="0">
                <a:latin typeface="Century Gothic" pitchFamily="34" charset="0"/>
              </a:rPr>
            </a:br>
            <a:r>
              <a:rPr lang="en-US" sz="2000" dirty="0" smtClean="0">
                <a:latin typeface="Century Gothic" pitchFamily="34" charset="0"/>
              </a:rPr>
              <a:t>and </a:t>
            </a:r>
            <a:r>
              <a:rPr lang="en-US" sz="2000" dirty="0">
                <a:latin typeface="Century Gothic" pitchFamily="34" charset="0"/>
              </a:rPr>
              <a:t>LH (</a:t>
            </a:r>
            <a:r>
              <a:rPr lang="en-US" sz="2000" dirty="0" err="1">
                <a:latin typeface="Century Gothic" pitchFamily="34" charset="0"/>
              </a:rPr>
              <a:t>Leutinizeing</a:t>
            </a:r>
            <a:r>
              <a:rPr lang="en-US" sz="2000" dirty="0">
                <a:latin typeface="Century Gothic" pitchFamily="34" charset="0"/>
              </a:rPr>
              <a:t> Hormone</a:t>
            </a:r>
            <a:r>
              <a:rPr lang="en-US" sz="2000" dirty="0" smtClean="0">
                <a:latin typeface="Century Gothic" pitchFamily="34" charset="0"/>
              </a:rPr>
              <a:t>)</a:t>
            </a:r>
            <a:r>
              <a:rPr lang="es-ES" sz="2000" dirty="0" smtClean="0">
                <a:latin typeface="Century Gothic" pitchFamily="34" charset="0"/>
              </a:rPr>
              <a:t>.</a:t>
            </a:r>
            <a:endParaRPr lang="en-US" sz="2000" dirty="0" smtClean="0">
              <a:latin typeface="Century Gothic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latin typeface="Century Gothic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</a:rPr>
              <a:t>Once </a:t>
            </a:r>
            <a:r>
              <a:rPr lang="en-US" sz="2000" dirty="0">
                <a:latin typeface="Century Gothic" pitchFamily="34" charset="0"/>
              </a:rPr>
              <a:t>the egg matures it is </a:t>
            </a:r>
            <a:r>
              <a:rPr lang="en-US" sz="2000" dirty="0" smtClean="0">
                <a:latin typeface="Century Gothic" pitchFamily="34" charset="0"/>
              </a:rPr>
              <a:t/>
            </a:r>
            <a:br>
              <a:rPr lang="en-US" sz="2000" dirty="0" smtClean="0">
                <a:latin typeface="Century Gothic" pitchFamily="34" charset="0"/>
              </a:rPr>
            </a:br>
            <a:r>
              <a:rPr lang="en-US" sz="2000" dirty="0" smtClean="0">
                <a:latin typeface="Century Gothic" pitchFamily="34" charset="0"/>
              </a:rPr>
              <a:t>ovulated, and it </a:t>
            </a:r>
            <a:r>
              <a:rPr lang="en-US" sz="2000" dirty="0">
                <a:latin typeface="Century Gothic" pitchFamily="34" charset="0"/>
              </a:rPr>
              <a:t>travels through </a:t>
            </a:r>
            <a:r>
              <a:rPr lang="en-US" sz="2000" dirty="0" smtClean="0">
                <a:latin typeface="Century Gothic" pitchFamily="34" charset="0"/>
              </a:rPr>
              <a:t/>
            </a:r>
            <a:br>
              <a:rPr lang="en-US" sz="2000" dirty="0" smtClean="0">
                <a:latin typeface="Century Gothic" pitchFamily="34" charset="0"/>
              </a:rPr>
            </a:br>
            <a:r>
              <a:rPr lang="en-US" sz="2000" dirty="0" smtClean="0">
                <a:latin typeface="Century Gothic" pitchFamily="34" charset="0"/>
              </a:rPr>
              <a:t>the </a:t>
            </a:r>
            <a:r>
              <a:rPr lang="en-US" sz="2000" dirty="0">
                <a:latin typeface="Century Gothic" pitchFamily="34" charset="0"/>
              </a:rPr>
              <a:t>fallopian tubes to the </a:t>
            </a:r>
            <a:r>
              <a:rPr lang="en-US" sz="2000" dirty="0" smtClean="0">
                <a:latin typeface="Century Gothic" pitchFamily="34" charset="0"/>
              </a:rPr>
              <a:t>uterus.</a:t>
            </a:r>
            <a:endParaRPr lang="es-ES" sz="20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83568" y="620688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dirty="0" err="1" smtClean="0">
                <a:latin typeface="Century Gothic" pitchFamily="34" charset="0"/>
              </a:rPr>
              <a:t>Fertilization</a:t>
            </a:r>
            <a:endParaRPr lang="es-ES" sz="4800" dirty="0">
              <a:latin typeface="Century Gothic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67544" y="1412776"/>
            <a:ext cx="813690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>
                <a:latin typeface="Century Gothic" pitchFamily="34" charset="0"/>
              </a:rPr>
              <a:t>Fertilization </a:t>
            </a:r>
            <a:r>
              <a:rPr lang="en-US" sz="2000" dirty="0" smtClean="0">
                <a:latin typeface="Century Gothic" pitchFamily="34" charset="0"/>
              </a:rPr>
              <a:t>occurs </a:t>
            </a:r>
            <a:r>
              <a:rPr lang="en-US" sz="2000" dirty="0">
                <a:latin typeface="Century Gothic" pitchFamily="34" charset="0"/>
              </a:rPr>
              <a:t>in oviducts (fallopian </a:t>
            </a:r>
            <a:r>
              <a:rPr lang="en-US" sz="2000" dirty="0" smtClean="0">
                <a:latin typeface="Century Gothic" pitchFamily="34" charset="0"/>
              </a:rPr>
              <a:t>tubes) of the female reproductive tract. </a:t>
            </a:r>
          </a:p>
          <a:p>
            <a:pPr>
              <a:buFont typeface="Arial" pitchFamily="34" charset="0"/>
              <a:buChar char="•"/>
            </a:pPr>
            <a:endParaRPr lang="en-US" sz="2000" dirty="0">
              <a:latin typeface="Century Gothic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</a:rPr>
              <a:t>Only </a:t>
            </a:r>
            <a:r>
              <a:rPr lang="en-US" sz="2000" dirty="0">
                <a:latin typeface="Century Gothic" pitchFamily="34" charset="0"/>
              </a:rPr>
              <a:t>one of the approximately 300 million sperm </a:t>
            </a:r>
            <a:r>
              <a:rPr lang="en-US" sz="2000" dirty="0" smtClean="0">
                <a:latin typeface="Century Gothic" pitchFamily="34" charset="0"/>
              </a:rPr>
              <a:t>that released </a:t>
            </a:r>
            <a:r>
              <a:rPr lang="en-US" sz="2000" dirty="0">
                <a:latin typeface="Century Gothic" pitchFamily="34" charset="0"/>
              </a:rPr>
              <a:t>into a female's </a:t>
            </a:r>
            <a:r>
              <a:rPr lang="en-US" sz="2000" dirty="0" smtClean="0">
                <a:latin typeface="Century Gothic" pitchFamily="34" charset="0"/>
              </a:rPr>
              <a:t>vagina can </a:t>
            </a:r>
            <a:r>
              <a:rPr lang="en-US" sz="2000" dirty="0">
                <a:latin typeface="Century Gothic" pitchFamily="34" charset="0"/>
              </a:rPr>
              <a:t>fertilize the single female egg cell. </a:t>
            </a:r>
            <a:endParaRPr lang="en-US" sz="2000" dirty="0" smtClean="0">
              <a:latin typeface="Century Gothic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>
              <a:latin typeface="Century Gothic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</a:rPr>
              <a:t>The </a:t>
            </a:r>
            <a:r>
              <a:rPr lang="en-US" sz="2000" dirty="0">
                <a:latin typeface="Century Gothic" pitchFamily="34" charset="0"/>
              </a:rPr>
              <a:t>successful sperm cell must enter the uterus and swim up the fallopian tube to meet the egg cell, where it passes through the thick coating surrounding the egg. </a:t>
            </a:r>
            <a:endParaRPr lang="en-US" sz="2000" dirty="0" smtClean="0">
              <a:latin typeface="Century Gothic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>
              <a:latin typeface="Century Gothic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</a:rPr>
              <a:t>This </a:t>
            </a:r>
            <a:r>
              <a:rPr lang="en-US" sz="2000" dirty="0">
                <a:latin typeface="Century Gothic" pitchFamily="34" charset="0"/>
              </a:rPr>
              <a:t>coating, consisting of sugars and proteins, is known as the </a:t>
            </a:r>
            <a:r>
              <a:rPr lang="en-US" sz="2000" dirty="0" smtClean="0">
                <a:latin typeface="Century Gothic" pitchFamily="34" charset="0"/>
              </a:rPr>
              <a:t>“</a:t>
            </a:r>
            <a:r>
              <a:rPr lang="en-US" sz="2000" dirty="0" err="1" smtClean="0">
                <a:latin typeface="Century Gothic" pitchFamily="34" charset="0"/>
              </a:rPr>
              <a:t>Zona</a:t>
            </a:r>
            <a:r>
              <a:rPr lang="en-US" sz="2000" dirty="0" smtClean="0">
                <a:latin typeface="Century Gothic" pitchFamily="34" charset="0"/>
              </a:rPr>
              <a:t> </a:t>
            </a:r>
            <a:r>
              <a:rPr lang="en-US" sz="2000" dirty="0" err="1">
                <a:latin typeface="Century Gothic" pitchFamily="34" charset="0"/>
              </a:rPr>
              <a:t>P</a:t>
            </a:r>
            <a:r>
              <a:rPr lang="en-US" sz="2000" dirty="0" err="1" smtClean="0">
                <a:latin typeface="Century Gothic" pitchFamily="34" charset="0"/>
              </a:rPr>
              <a:t>ellucida</a:t>
            </a:r>
            <a:r>
              <a:rPr lang="en-US" dirty="0" smtClean="0"/>
              <a:t>”.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467544" y="5301208"/>
            <a:ext cx="77048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>
                <a:latin typeface="Century Gothic" pitchFamily="34" charset="0"/>
              </a:rPr>
              <a:t>T</a:t>
            </a:r>
            <a:r>
              <a:rPr lang="en-US" sz="2000" dirty="0" smtClean="0">
                <a:latin typeface="Century Gothic" pitchFamily="34" charset="0"/>
              </a:rPr>
              <a:t>he ovum is fertilized inside the female body, and the embryo then develops inside the uterus, receiving nutrition directly from the mother.</a:t>
            </a:r>
            <a:endParaRPr lang="en-US" sz="2000" dirty="0" smtClean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83</TotalTime>
  <Words>173</Words>
  <Application>Microsoft Office PowerPoint</Application>
  <PresentationFormat>Presentación en pantalla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Aspecto</vt:lpstr>
      <vt:lpstr>Diapositiva 1</vt:lpstr>
      <vt:lpstr>Diapositiva 2</vt:lpstr>
      <vt:lpstr>Diapositiva 3</vt:lpstr>
      <vt:lpstr>Diapositiva 4</vt:lpstr>
      <vt:lpstr>Diapositiva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Daniel</dc:creator>
  <cp:lastModifiedBy>Daniel</cp:lastModifiedBy>
  <cp:revision>19</cp:revision>
  <dcterms:created xsi:type="dcterms:W3CDTF">2011-06-15T23:14:29Z</dcterms:created>
  <dcterms:modified xsi:type="dcterms:W3CDTF">2011-06-16T00:38:28Z</dcterms:modified>
</cp:coreProperties>
</file>